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4660"/>
  </p:normalViewPr>
  <p:slideViewPr>
    <p:cSldViewPr>
      <p:cViewPr varScale="1">
        <p:scale>
          <a:sx n="73" d="100"/>
          <a:sy n="73" d="100"/>
        </p:scale>
        <p:origin x="-422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B4D4E-EA24-490A-96DB-56E0206F1414}" type="datetimeFigureOut">
              <a:rPr lang="uk-UA" smtClean="0"/>
              <a:t>02.02.2015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2D8C3-1D78-41C6-B79D-20BF3D7E901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64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2D8C3-1D78-41C6-B79D-20BF3D7E9013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420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Тема: Виробництво водню та його застосування.</a:t>
            </a:r>
            <a:endParaRPr lang="uk-UA" dirty="0"/>
          </a:p>
        </p:txBody>
      </p:sp>
      <p:pic>
        <p:nvPicPr>
          <p:cNvPr id="2050" name="Picture 2" descr="http://www.potram.ru/img/foto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247715"/>
            <a:ext cx="7781925" cy="230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67494"/>
            <a:ext cx="9143999" cy="56921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accent1"/>
                </a:solidFill>
              </a:rPr>
              <a:t>Технологічна схема двоступеневої конверсії метану природного газу</a:t>
            </a:r>
            <a:endParaRPr lang="uk-UA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AutoShape 2" descr="Показується FullSizeRender.jp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C:\Users\Света\Desktop\10827940_1527699617496688_8498526057301096764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90899"/>
            <a:ext cx="7488832" cy="424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7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План лекції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6407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1. Застосування водню. 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2. Переваги водню як екологічного і ефективного палива.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3. Виробництво водню в Україні та перспективи його розвитку.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4. Загальна класифікація способів виробництва.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5. Виробництво водню конверсією метану природного газу: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	а) суть методу та його хімізм;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	б) фізико-хімічні основи процесу;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	в) кінетичні параметри процесу;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	г) технологічна схема конверсії метану.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8716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продовження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6. Методи очистки газової суміші.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7. Фізичні методи одержання водню.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8. Електрохімічний метод одержання водню.</a:t>
            </a: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(електроліз концентрованого розчину </a:t>
            </a:r>
            <a:r>
              <a:rPr lang="en-US" dirty="0" err="1" smtClean="0">
                <a:latin typeface="Arial Narrow" pitchFamily="34" charset="0"/>
              </a:rPr>
              <a:t>NaCl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uk-UA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9. Шляхи вдосконалення існуючих методів виробництва водню.</a:t>
            </a:r>
          </a:p>
          <a:p>
            <a:pPr marL="0" indent="0">
              <a:buNone/>
            </a:pPr>
            <a:r>
              <a:rPr lang="uk-UA" dirty="0">
                <a:latin typeface="Arial Narrow" pitchFamily="34" charset="0"/>
              </a:rPr>
              <a:t>1</a:t>
            </a:r>
            <a:r>
              <a:rPr lang="uk-UA" dirty="0" smtClean="0">
                <a:latin typeface="Arial Narrow" pitchFamily="34" charset="0"/>
              </a:rPr>
              <a:t>0. Нові експериментальні методи виробництва водню.</a:t>
            </a:r>
            <a:endParaRPr lang="uk-UA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chemeClr val="accent1"/>
                </a:solidFill>
              </a:rPr>
              <a:t>Ентальпія</a:t>
            </a:r>
            <a:r>
              <a:rPr lang="uk-UA" dirty="0" smtClean="0">
                <a:solidFill>
                  <a:schemeClr val="accent1"/>
                </a:solidFill>
              </a:rPr>
              <a:t> згоряння: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35696" y="1869672"/>
            <a:ext cx="5184576" cy="20205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Водень		-	</a:t>
            </a:r>
            <a:r>
              <a:rPr lang="uk-UA" sz="2800" b="1" dirty="0" smtClean="0">
                <a:latin typeface="Arial Narrow" pitchFamily="34" charset="0"/>
              </a:rPr>
              <a:t>125,5</a:t>
            </a:r>
            <a:r>
              <a:rPr lang="uk-UA" dirty="0" smtClean="0">
                <a:latin typeface="Arial Narrow" pitchFamily="34" charset="0"/>
              </a:rPr>
              <a:t> </a:t>
            </a:r>
            <a:r>
              <a:rPr lang="uk-UA" dirty="0">
                <a:latin typeface="Arial Narrow" pitchFamily="34" charset="0"/>
              </a:rPr>
              <a:t> </a:t>
            </a:r>
            <a:r>
              <a:rPr lang="uk-UA" dirty="0" smtClean="0">
                <a:latin typeface="Arial Narrow" pitchFamily="34" charset="0"/>
              </a:rPr>
              <a:t> </a:t>
            </a:r>
            <a:r>
              <a:rPr lang="uk-UA" dirty="0" err="1" smtClean="0">
                <a:latin typeface="Arial Narrow" pitchFamily="34" charset="0"/>
              </a:rPr>
              <a:t>МДж</a:t>
            </a:r>
            <a:r>
              <a:rPr lang="uk-UA" dirty="0" smtClean="0">
                <a:latin typeface="Arial Narrow" pitchFamily="34" charset="0"/>
              </a:rPr>
              <a:t>/кг</a:t>
            </a:r>
          </a:p>
          <a:p>
            <a:endParaRPr lang="uk-UA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Метан</a:t>
            </a:r>
            <a:r>
              <a:rPr lang="uk-UA" dirty="0">
                <a:latin typeface="Arial Narrow" pitchFamily="34" charset="0"/>
              </a:rPr>
              <a:t>	</a:t>
            </a:r>
            <a:r>
              <a:rPr lang="uk-UA" dirty="0" smtClean="0">
                <a:latin typeface="Arial Narrow" pitchFamily="34" charset="0"/>
              </a:rPr>
              <a:t>	-	</a:t>
            </a:r>
            <a:r>
              <a:rPr lang="uk-UA" b="1" dirty="0" smtClean="0">
                <a:latin typeface="Arial Narrow" pitchFamily="34" charset="0"/>
              </a:rPr>
              <a:t>29,3</a:t>
            </a:r>
            <a:r>
              <a:rPr lang="uk-UA" dirty="0" smtClean="0">
                <a:latin typeface="Arial Narrow" pitchFamily="34" charset="0"/>
              </a:rPr>
              <a:t>   </a:t>
            </a:r>
            <a:r>
              <a:rPr lang="uk-UA" dirty="0" err="1" smtClean="0">
                <a:latin typeface="Arial Narrow" pitchFamily="34" charset="0"/>
              </a:rPr>
              <a:t>МДж</a:t>
            </a:r>
            <a:r>
              <a:rPr lang="uk-UA" dirty="0" smtClean="0">
                <a:latin typeface="Arial Narrow" pitchFamily="34" charset="0"/>
              </a:rPr>
              <a:t>/кг</a:t>
            </a:r>
          </a:p>
          <a:p>
            <a:endParaRPr lang="uk-UA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itchFamily="34" charset="0"/>
              </a:rPr>
              <a:t>Вугілля		-	</a:t>
            </a:r>
            <a:r>
              <a:rPr lang="uk-UA" b="1" dirty="0" smtClean="0">
                <a:latin typeface="Arial Narrow" pitchFamily="34" charset="0"/>
              </a:rPr>
              <a:t>32,8</a:t>
            </a:r>
            <a:r>
              <a:rPr lang="uk-UA" dirty="0" smtClean="0">
                <a:latin typeface="Arial Narrow" pitchFamily="34" charset="0"/>
              </a:rPr>
              <a:t>   </a:t>
            </a:r>
            <a:r>
              <a:rPr lang="uk-UA" dirty="0" err="1" smtClean="0">
                <a:latin typeface="Arial Narrow" pitchFamily="34" charset="0"/>
              </a:rPr>
              <a:t>МДж</a:t>
            </a:r>
            <a:r>
              <a:rPr lang="uk-UA" dirty="0" smtClean="0">
                <a:latin typeface="Arial Narrow" pitchFamily="34" charset="0"/>
              </a:rPr>
              <a:t>/кг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54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Хімізм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9582"/>
            <a:ext cx="850392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300" dirty="0" smtClean="0">
                <a:latin typeface="Arial Narrow" pitchFamily="34" charset="0"/>
              </a:rPr>
              <a:t>І. Конверсія метану </a:t>
            </a:r>
            <a:r>
              <a:rPr lang="uk-UA" sz="2300" dirty="0" err="1" smtClean="0">
                <a:latin typeface="Arial Narrow" pitchFamily="34" charset="0"/>
              </a:rPr>
              <a:t>СН</a:t>
            </a:r>
            <a:r>
              <a:rPr lang="uk-UA" sz="2300" baseline="-25000" dirty="0" err="1" smtClean="0">
                <a:latin typeface="Arial Narrow" pitchFamily="34" charset="0"/>
              </a:rPr>
              <a:t>4</a:t>
            </a:r>
            <a:endParaRPr lang="uk-UA" sz="23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sz="2300" dirty="0" smtClean="0">
                <a:latin typeface="Arial Narrow" pitchFamily="34" charset="0"/>
              </a:rPr>
              <a:t>      </a:t>
            </a:r>
            <a:r>
              <a:rPr lang="uk-UA" sz="2300" b="1" dirty="0" err="1" smtClean="0">
                <a:latin typeface="Arial Narrow" pitchFamily="34" charset="0"/>
              </a:rPr>
              <a:t>СН</a:t>
            </a:r>
            <a:r>
              <a:rPr lang="uk-UA" sz="2300" b="1" baseline="-25000" dirty="0" err="1" smtClean="0">
                <a:latin typeface="Arial Narrow" pitchFamily="34" charset="0"/>
              </a:rPr>
              <a:t>4</a:t>
            </a:r>
            <a:r>
              <a:rPr lang="en-US" sz="2300" b="1" dirty="0" smtClean="0">
                <a:latin typeface="Arial Narrow" pitchFamily="34" charset="0"/>
              </a:rPr>
              <a:t> + H</a:t>
            </a:r>
            <a:r>
              <a:rPr lang="en-US" sz="2300" b="1" baseline="-25000" dirty="0" smtClean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O ↔ CO +</a:t>
            </a:r>
            <a:r>
              <a:rPr lang="en-US" sz="2300" b="1" dirty="0" err="1" smtClean="0">
                <a:latin typeface="Arial Narrow" pitchFamily="34" charset="0"/>
              </a:rPr>
              <a:t>3H</a:t>
            </a:r>
            <a:r>
              <a:rPr lang="en-US" sz="2300" b="1" baseline="-25000" dirty="0" err="1" smtClean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;      </a:t>
            </a:r>
            <a:r>
              <a:rPr lang="en-US" sz="2300" b="1" dirty="0" err="1" smtClean="0">
                <a:latin typeface="Arial Narrow" pitchFamily="34" charset="0"/>
              </a:rPr>
              <a:t>ΔH</a:t>
            </a:r>
            <a:r>
              <a:rPr lang="en-US" sz="2300" b="1" dirty="0" smtClean="0">
                <a:latin typeface="Arial Narrow" pitchFamily="34" charset="0"/>
              </a:rPr>
              <a:t> = 206,6 </a:t>
            </a:r>
            <a:r>
              <a:rPr lang="ru-RU" sz="2300" b="1" dirty="0" smtClean="0">
                <a:latin typeface="Arial Narrow" pitchFamily="34" charset="0"/>
              </a:rPr>
              <a:t>кДж. (1)</a:t>
            </a:r>
            <a:endParaRPr lang="uk-UA" sz="23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sz="2300" b="1" dirty="0" smtClean="0">
                <a:latin typeface="Arial Narrow" pitchFamily="34" charset="0"/>
              </a:rPr>
              <a:t>      </a:t>
            </a:r>
            <a:r>
              <a:rPr lang="uk-UA" sz="2300" b="1" dirty="0" err="1" smtClean="0">
                <a:latin typeface="Arial Narrow" pitchFamily="34" charset="0"/>
              </a:rPr>
              <a:t>СН</a:t>
            </a:r>
            <a:r>
              <a:rPr lang="uk-UA" sz="2300" b="1" baseline="-25000" dirty="0" err="1" smtClean="0">
                <a:latin typeface="Arial Narrow" pitchFamily="34" charset="0"/>
              </a:rPr>
              <a:t>4</a:t>
            </a:r>
            <a:r>
              <a:rPr lang="ru-RU" sz="2300" b="1" dirty="0" smtClean="0">
                <a:latin typeface="Arial Narrow" pitchFamily="34" charset="0"/>
              </a:rPr>
              <a:t> +</a:t>
            </a:r>
            <a:r>
              <a:rPr lang="uk-UA" sz="2300" b="1" dirty="0" err="1" smtClean="0">
                <a:latin typeface="Arial Narrow" pitchFamily="34" charset="0"/>
              </a:rPr>
              <a:t>СО</a:t>
            </a:r>
            <a:r>
              <a:rPr lang="uk-UA" sz="2300" b="1" baseline="-25000" dirty="0" err="1" smtClean="0">
                <a:latin typeface="Arial Narrow" pitchFamily="34" charset="0"/>
              </a:rPr>
              <a:t>2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ru-RU" sz="2300" b="1" dirty="0" smtClean="0">
                <a:latin typeface="Arial Narrow" pitchFamily="34" charset="0"/>
              </a:rPr>
              <a:t>↔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uk-UA" sz="2300" b="1" dirty="0" err="1" smtClean="0">
                <a:latin typeface="Arial Narrow" pitchFamily="34" charset="0"/>
              </a:rPr>
              <a:t>2СО</a:t>
            </a:r>
            <a:r>
              <a:rPr lang="uk-UA" sz="2300" b="1" dirty="0" smtClean="0">
                <a:latin typeface="Arial Narrow" pitchFamily="34" charset="0"/>
              </a:rPr>
              <a:t> + 2Н</a:t>
            </a:r>
            <a:r>
              <a:rPr lang="uk-UA" sz="2300" b="1" baseline="-25000" dirty="0" smtClean="0">
                <a:latin typeface="Arial Narrow" pitchFamily="34" charset="0"/>
              </a:rPr>
              <a:t>2</a:t>
            </a:r>
            <a:r>
              <a:rPr lang="uk-UA" sz="2300" b="1" dirty="0" smtClean="0">
                <a:latin typeface="Arial Narrow" pitchFamily="34" charset="0"/>
              </a:rPr>
              <a:t>;    </a:t>
            </a:r>
            <a:r>
              <a:rPr lang="en-US" sz="2300" b="1" dirty="0" err="1" smtClean="0">
                <a:latin typeface="Arial Narrow" pitchFamily="34" charset="0"/>
              </a:rPr>
              <a:t>ΔH</a:t>
            </a:r>
            <a:r>
              <a:rPr lang="ru-RU" sz="2300" b="1" dirty="0" smtClean="0">
                <a:latin typeface="Arial Narrow" pitchFamily="34" charset="0"/>
              </a:rPr>
              <a:t> = </a:t>
            </a:r>
            <a:r>
              <a:rPr lang="uk-UA" sz="2300" b="1" dirty="0" smtClean="0">
                <a:latin typeface="Arial Narrow" pitchFamily="34" charset="0"/>
              </a:rPr>
              <a:t>248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ru-RU" sz="2300" b="1" dirty="0" smtClean="0">
                <a:latin typeface="Arial Narrow" pitchFamily="34" charset="0"/>
              </a:rPr>
              <a:t>кДж. (2)</a:t>
            </a:r>
            <a:endParaRPr lang="uk-UA" sz="23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sz="2300" b="1" dirty="0" smtClean="0">
                <a:latin typeface="Arial Narrow" pitchFamily="34" charset="0"/>
              </a:rPr>
              <a:t>      </a:t>
            </a:r>
            <a:r>
              <a:rPr lang="uk-UA" sz="2300" b="1" dirty="0" err="1" smtClean="0">
                <a:latin typeface="Arial Narrow" pitchFamily="34" charset="0"/>
              </a:rPr>
              <a:t>СН</a:t>
            </a:r>
            <a:r>
              <a:rPr lang="uk-UA" sz="2300" b="1" baseline="-25000" dirty="0" err="1" smtClean="0">
                <a:latin typeface="Arial Narrow" pitchFamily="34" charset="0"/>
              </a:rPr>
              <a:t>4</a:t>
            </a:r>
            <a:r>
              <a:rPr lang="ru-RU" sz="2300" b="1" dirty="0" smtClean="0">
                <a:latin typeface="Arial Narrow" pitchFamily="34" charset="0"/>
              </a:rPr>
              <a:t> +</a:t>
            </a:r>
            <a:r>
              <a:rPr lang="uk-UA" sz="2300" b="1" dirty="0" smtClean="0">
                <a:latin typeface="Arial Narrow" pitchFamily="34" charset="0"/>
              </a:rPr>
              <a:t>0,5О</a:t>
            </a:r>
            <a:r>
              <a:rPr lang="uk-UA" sz="2300" b="1" baseline="-25000" dirty="0" smtClean="0">
                <a:latin typeface="Arial Narrow" pitchFamily="34" charset="0"/>
              </a:rPr>
              <a:t>2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ru-RU" sz="2300" b="1" dirty="0" smtClean="0">
                <a:latin typeface="Arial Narrow" pitchFamily="34" charset="0"/>
              </a:rPr>
              <a:t>↔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uk-UA" sz="2300" b="1" dirty="0" err="1" smtClean="0">
                <a:latin typeface="Arial Narrow" pitchFamily="34" charset="0"/>
              </a:rPr>
              <a:t>СО</a:t>
            </a:r>
            <a:r>
              <a:rPr lang="uk-UA" sz="2300" b="1" dirty="0" smtClean="0">
                <a:latin typeface="Arial Narrow" pitchFamily="34" charset="0"/>
              </a:rPr>
              <a:t> + 2Н</a:t>
            </a:r>
            <a:r>
              <a:rPr lang="uk-UA" sz="2300" b="1" baseline="-25000" dirty="0" smtClean="0">
                <a:latin typeface="Arial Narrow" pitchFamily="34" charset="0"/>
              </a:rPr>
              <a:t>2</a:t>
            </a:r>
            <a:r>
              <a:rPr lang="uk-UA" sz="2300" b="1" dirty="0" smtClean="0">
                <a:latin typeface="Arial Narrow" pitchFamily="34" charset="0"/>
              </a:rPr>
              <a:t>;    </a:t>
            </a:r>
            <a:r>
              <a:rPr lang="en-US" sz="2300" b="1" dirty="0" err="1" smtClean="0">
                <a:latin typeface="Arial Narrow" pitchFamily="34" charset="0"/>
              </a:rPr>
              <a:t>ΔH</a:t>
            </a:r>
            <a:r>
              <a:rPr lang="ru-RU" sz="2300" b="1" dirty="0" smtClean="0">
                <a:latin typeface="Arial Narrow" pitchFamily="34" charset="0"/>
              </a:rPr>
              <a:t> = </a:t>
            </a:r>
            <a:r>
              <a:rPr lang="uk-UA" sz="2300" b="1" dirty="0" smtClean="0">
                <a:latin typeface="Arial Narrow" pitchFamily="34" charset="0"/>
              </a:rPr>
              <a:t>-</a:t>
            </a:r>
            <a:r>
              <a:rPr lang="uk-UA" sz="2300" b="1" dirty="0" smtClean="0">
                <a:latin typeface="Arial Narrow" pitchFamily="34" charset="0"/>
              </a:rPr>
              <a:t>35</a:t>
            </a:r>
            <a:r>
              <a:rPr lang="uk-UA" sz="2300" b="1" dirty="0" smtClean="0">
                <a:latin typeface="Arial Narrow" pitchFamily="34" charset="0"/>
              </a:rPr>
              <a:t> </a:t>
            </a:r>
            <a:r>
              <a:rPr lang="ru-RU" sz="2300" b="1" dirty="0" smtClean="0">
                <a:latin typeface="Arial Narrow" pitchFamily="34" charset="0"/>
              </a:rPr>
              <a:t>кДж. (3)</a:t>
            </a:r>
            <a:endParaRPr lang="uk-UA" sz="23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Arial Narrow" pitchFamily="34" charset="0"/>
              </a:rPr>
              <a:t>При </a:t>
            </a:r>
            <a:r>
              <a:rPr lang="uk-UA" sz="2300" dirty="0" smtClean="0">
                <a:latin typeface="Arial Narrow" pitchFamily="34" charset="0"/>
              </a:rPr>
              <a:t>використанні кисню можлива реакція:</a:t>
            </a:r>
          </a:p>
          <a:p>
            <a:pPr marL="0" indent="0">
              <a:buNone/>
            </a:pPr>
            <a:r>
              <a:rPr lang="uk-UA" sz="2300" dirty="0" smtClean="0">
                <a:latin typeface="Arial Narrow" pitchFamily="34" charset="0"/>
              </a:rPr>
              <a:t>       </a:t>
            </a:r>
            <a:r>
              <a:rPr lang="uk-UA" sz="2300" dirty="0" err="1" smtClean="0">
                <a:latin typeface="Arial Narrow" pitchFamily="34" charset="0"/>
              </a:rPr>
              <a:t>СН</a:t>
            </a:r>
            <a:r>
              <a:rPr lang="uk-UA" sz="2300" baseline="-25000" dirty="0" err="1" smtClean="0">
                <a:latin typeface="Arial Narrow" pitchFamily="34" charset="0"/>
              </a:rPr>
              <a:t>4</a:t>
            </a:r>
            <a:r>
              <a:rPr lang="ru-RU" sz="2300" dirty="0" smtClean="0">
                <a:latin typeface="Arial Narrow" pitchFamily="34" charset="0"/>
              </a:rPr>
              <a:t> +</a:t>
            </a:r>
            <a:r>
              <a:rPr lang="uk-UA" sz="2300" dirty="0" smtClean="0">
                <a:latin typeface="Arial Narrow" pitchFamily="34" charset="0"/>
              </a:rPr>
              <a:t>О</a:t>
            </a:r>
            <a:r>
              <a:rPr lang="uk-UA" sz="2300" baseline="-25000" dirty="0" smtClean="0">
                <a:latin typeface="Arial Narrow" pitchFamily="34" charset="0"/>
              </a:rPr>
              <a:t>2</a:t>
            </a:r>
            <a:r>
              <a:rPr lang="uk-UA" sz="2300" dirty="0" smtClean="0">
                <a:latin typeface="Arial Narrow" pitchFamily="34" charset="0"/>
              </a:rPr>
              <a:t> </a:t>
            </a:r>
            <a:r>
              <a:rPr lang="ru-RU" sz="2300" dirty="0" smtClean="0">
                <a:latin typeface="Arial Narrow" pitchFamily="34" charset="0"/>
              </a:rPr>
              <a:t>↔</a:t>
            </a:r>
            <a:r>
              <a:rPr lang="uk-UA" sz="2300" dirty="0" smtClean="0">
                <a:latin typeface="Arial Narrow" pitchFamily="34" charset="0"/>
              </a:rPr>
              <a:t> </a:t>
            </a:r>
            <a:r>
              <a:rPr lang="uk-UA" sz="2300" dirty="0" err="1" smtClean="0">
                <a:latin typeface="Arial Narrow" pitchFamily="34" charset="0"/>
              </a:rPr>
              <a:t>СО</a:t>
            </a:r>
            <a:r>
              <a:rPr lang="uk-UA" sz="2300" baseline="-25000" dirty="0" err="1" smtClean="0">
                <a:latin typeface="Arial Narrow" pitchFamily="34" charset="0"/>
              </a:rPr>
              <a:t>2</a:t>
            </a:r>
            <a:r>
              <a:rPr lang="uk-UA" sz="2300" dirty="0" smtClean="0">
                <a:latin typeface="Arial Narrow" pitchFamily="34" charset="0"/>
              </a:rPr>
              <a:t> + 2Н</a:t>
            </a:r>
            <a:r>
              <a:rPr lang="uk-UA" sz="2300" baseline="-25000" dirty="0" smtClean="0">
                <a:latin typeface="Arial Narrow" pitchFamily="34" charset="0"/>
              </a:rPr>
              <a:t>2</a:t>
            </a:r>
            <a:r>
              <a:rPr lang="uk-UA" sz="2300" dirty="0" smtClean="0">
                <a:latin typeface="Arial Narrow" pitchFamily="34" charset="0"/>
              </a:rPr>
              <a:t>;    </a:t>
            </a:r>
            <a:r>
              <a:rPr lang="en-US" sz="2300" dirty="0" err="1" smtClean="0">
                <a:latin typeface="Arial Narrow" pitchFamily="34" charset="0"/>
              </a:rPr>
              <a:t>ΔH</a:t>
            </a:r>
            <a:r>
              <a:rPr lang="ru-RU" sz="2300" dirty="0" smtClean="0">
                <a:latin typeface="Arial Narrow" pitchFamily="34" charset="0"/>
              </a:rPr>
              <a:t> = </a:t>
            </a:r>
            <a:r>
              <a:rPr lang="uk-UA" sz="2300" dirty="0" smtClean="0">
                <a:latin typeface="Arial Narrow" pitchFamily="34" charset="0"/>
              </a:rPr>
              <a:t>-</a:t>
            </a:r>
            <a:r>
              <a:rPr lang="uk-UA" sz="2300" dirty="0" smtClean="0">
                <a:latin typeface="Arial Narrow" pitchFamily="34" charset="0"/>
              </a:rPr>
              <a:t>38 </a:t>
            </a:r>
            <a:r>
              <a:rPr lang="ru-RU" sz="2300" dirty="0" smtClean="0">
                <a:latin typeface="Arial Narrow" pitchFamily="34" charset="0"/>
              </a:rPr>
              <a:t>кДж. (4)</a:t>
            </a:r>
            <a:endParaRPr lang="uk-UA" sz="23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Arial Narrow" pitchFamily="34" charset="0"/>
              </a:rPr>
              <a:t>- - - - - - - - - - - - - - - - - - - - - - - - - - - - - - </a:t>
            </a:r>
            <a:endParaRPr lang="ru-RU" sz="2000" i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300" dirty="0" err="1" smtClean="0">
                <a:latin typeface="Arial Narrow" pitchFamily="34" charset="0"/>
              </a:rPr>
              <a:t>ІІ</a:t>
            </a:r>
            <a:r>
              <a:rPr lang="ru-RU" sz="2300" dirty="0" smtClean="0">
                <a:latin typeface="Arial Narrow" pitchFamily="34" charset="0"/>
              </a:rPr>
              <a:t>. </a:t>
            </a:r>
            <a:r>
              <a:rPr lang="ru-RU" sz="2300" dirty="0" err="1" smtClean="0">
                <a:latin typeface="Arial Narrow" pitchFamily="34" charset="0"/>
              </a:rPr>
              <a:t>Конверсія</a:t>
            </a:r>
            <a:r>
              <a:rPr lang="ru-RU" sz="2300" dirty="0" smtClean="0">
                <a:latin typeface="Arial Narrow" pitchFamily="34" charset="0"/>
              </a:rPr>
              <a:t> карбон(</a:t>
            </a:r>
            <a:r>
              <a:rPr lang="ru-RU" sz="2300" dirty="0" err="1" smtClean="0">
                <a:latin typeface="Arial Narrow" pitchFamily="34" charset="0"/>
              </a:rPr>
              <a:t>ІІ</a:t>
            </a:r>
            <a:r>
              <a:rPr lang="ru-RU" sz="2300" dirty="0" smtClean="0">
                <a:latin typeface="Arial Narrow" pitchFamily="34" charset="0"/>
              </a:rPr>
              <a:t>) оксиду СО</a:t>
            </a:r>
            <a:endParaRPr lang="uk-UA" sz="23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uk-UA" sz="2300" dirty="0" smtClean="0">
                <a:latin typeface="Arial Narrow" pitchFamily="34" charset="0"/>
              </a:rPr>
              <a:t>      </a:t>
            </a:r>
            <a:r>
              <a:rPr lang="en-US" sz="2300" b="1" dirty="0" smtClean="0">
                <a:latin typeface="Arial Narrow" pitchFamily="34" charset="0"/>
              </a:rPr>
              <a:t>CO + H</a:t>
            </a:r>
            <a:r>
              <a:rPr lang="en-US" sz="2300" b="1" baseline="-25000" dirty="0" smtClean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O ↔ CO</a:t>
            </a:r>
            <a:r>
              <a:rPr lang="en-US" sz="2300" b="1" baseline="-25000" dirty="0" smtClean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 + </a:t>
            </a:r>
            <a:r>
              <a:rPr lang="en-US" sz="2300" b="1" dirty="0" err="1" smtClean="0">
                <a:latin typeface="Arial Narrow" pitchFamily="34" charset="0"/>
              </a:rPr>
              <a:t>H</a:t>
            </a:r>
            <a:r>
              <a:rPr lang="en-US" sz="2300" b="1" baseline="-25000" dirty="0" err="1" smtClean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;     </a:t>
            </a:r>
            <a:r>
              <a:rPr lang="en-US" sz="2300" b="1" dirty="0" err="1" smtClean="0">
                <a:latin typeface="Arial Narrow" pitchFamily="34" charset="0"/>
              </a:rPr>
              <a:t>ΔH</a:t>
            </a:r>
            <a:r>
              <a:rPr lang="en-US" sz="2300" b="1" dirty="0" smtClean="0">
                <a:latin typeface="Arial Narrow" pitchFamily="34" charset="0"/>
              </a:rPr>
              <a:t> = </a:t>
            </a:r>
            <a:r>
              <a:rPr lang="uk-UA" sz="2300" b="1" dirty="0" smtClean="0">
                <a:latin typeface="Arial Narrow" pitchFamily="34" charset="0"/>
              </a:rPr>
              <a:t>-</a:t>
            </a:r>
            <a:r>
              <a:rPr lang="en-US" sz="2300" b="1" dirty="0" smtClean="0">
                <a:latin typeface="Arial Narrow" pitchFamily="34" charset="0"/>
              </a:rPr>
              <a:t>41 </a:t>
            </a:r>
            <a:r>
              <a:rPr lang="ru-RU" sz="2300" b="1" dirty="0" smtClean="0">
                <a:latin typeface="Arial Narrow" pitchFamily="34" charset="0"/>
              </a:rPr>
              <a:t>кДж</a:t>
            </a:r>
            <a:r>
              <a:rPr lang="en-US" sz="2300" b="1" dirty="0" smtClean="0">
                <a:latin typeface="Arial Narrow" pitchFamily="34" charset="0"/>
              </a:rPr>
              <a:t>.</a:t>
            </a:r>
            <a:endParaRPr lang="uk-UA" sz="23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677226"/>
          </a:xfrm>
        </p:spPr>
        <p:txBody>
          <a:bodyPr>
            <a:noAutofit/>
          </a:bodyPr>
          <a:lstStyle/>
          <a:p>
            <a:r>
              <a:rPr lang="uk-UA" sz="2600" dirty="0">
                <a:solidFill>
                  <a:schemeClr val="accent1"/>
                </a:solidFill>
              </a:rPr>
              <a:t>Склад газової суміші при конверсії </a:t>
            </a:r>
            <a:r>
              <a:rPr lang="uk-UA" sz="2600" dirty="0" err="1">
                <a:solidFill>
                  <a:schemeClr val="accent1"/>
                </a:solidFill>
              </a:rPr>
              <a:t>СН</a:t>
            </a:r>
            <a:r>
              <a:rPr lang="uk-UA" sz="2600" baseline="-25000" dirty="0" err="1">
                <a:solidFill>
                  <a:schemeClr val="accent1"/>
                </a:solidFill>
              </a:rPr>
              <a:t>4</a:t>
            </a:r>
            <a:r>
              <a:rPr lang="uk-UA" sz="2600" dirty="0">
                <a:solidFill>
                  <a:schemeClr val="accent1"/>
                </a:solidFill>
              </a:rPr>
              <a:t> водяною </a:t>
            </a:r>
            <a:r>
              <a:rPr lang="uk-UA" sz="2600" dirty="0" smtClean="0">
                <a:solidFill>
                  <a:schemeClr val="accent1"/>
                </a:solidFill>
              </a:rPr>
              <a:t>парою</a:t>
            </a:r>
            <a:br>
              <a:rPr lang="uk-UA" sz="2600" dirty="0" smtClean="0">
                <a:solidFill>
                  <a:schemeClr val="accent1"/>
                </a:solidFill>
              </a:rPr>
            </a:br>
            <a:r>
              <a:rPr lang="uk-UA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smtClean="0">
                <a:solidFill>
                  <a:schemeClr val="accent1"/>
                </a:solidFill>
              </a:rPr>
              <a:t>p=0,1</a:t>
            </a:r>
            <a:r>
              <a:rPr lang="ru-RU" sz="2400" dirty="0" smtClean="0">
                <a:solidFill>
                  <a:schemeClr val="accent1"/>
                </a:solidFill>
              </a:rPr>
              <a:t> МПа)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466703"/>
              </p:ext>
            </p:extLst>
          </p:nvPr>
        </p:nvGraphicFramePr>
        <p:xfrm>
          <a:off x="683569" y="1761660"/>
          <a:ext cx="7776865" cy="2601941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267001"/>
                <a:gridCol w="1627041"/>
                <a:gridCol w="1627041"/>
                <a:gridCol w="1627891"/>
                <a:gridCol w="1627891"/>
              </a:tblGrid>
              <a:tr h="640080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Т-ра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baseline="30000" dirty="0">
                          <a:effectLst/>
                          <a:latin typeface="Arial Narrow" pitchFamily="34" charset="0"/>
                        </a:rPr>
                        <a:t>0</a:t>
                      </a: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С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2100" dirty="0">
                          <a:effectLst/>
                          <a:latin typeface="Arial Narrow" pitchFamily="34" charset="0"/>
                        </a:rPr>
                        <a:t>Склад газової суміші, об. </a:t>
                      </a:r>
                      <a:r>
                        <a:rPr lang="uk-UA" sz="2100" dirty="0" smtClean="0">
                          <a:effectLst/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903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Arial Narrow" pitchFamily="34" charset="0"/>
                        </a:rPr>
                        <a:t>СН</a:t>
                      </a:r>
                      <a:r>
                        <a:rPr lang="uk-UA" sz="1500" baseline="-25000">
                          <a:effectLst/>
                          <a:latin typeface="Arial Narrow" pitchFamily="34" charset="0"/>
                        </a:rPr>
                        <a:t>4</a:t>
                      </a:r>
                      <a:endParaRPr lang="uk-UA" sz="90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 Narrow" pitchFamily="34" charset="0"/>
                        </a:rPr>
                        <a:t>H</a:t>
                      </a:r>
                      <a:r>
                        <a:rPr lang="en-US" sz="1500" baseline="-25000" dirty="0"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lang="en-US" sz="1500" dirty="0">
                          <a:effectLst/>
                          <a:latin typeface="Arial Narrow" pitchFamily="34" charset="0"/>
                        </a:rPr>
                        <a:t>O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Arial Narrow" pitchFamily="34" charset="0"/>
                        </a:rPr>
                        <a:t>СО</a:t>
                      </a:r>
                      <a:endParaRPr lang="uk-UA" sz="90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 Narrow" pitchFamily="34" charset="0"/>
                        </a:rPr>
                        <a:t>H</a:t>
                      </a:r>
                      <a:r>
                        <a:rPr lang="en-US" sz="1500" baseline="-25000" dirty="0" err="1">
                          <a:effectLst/>
                          <a:latin typeface="Arial Narrow" pitchFamily="34" charset="0"/>
                        </a:rPr>
                        <a:t>2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2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727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827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927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5,08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1,71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0,64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5,08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1,71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0,64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22,46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24,14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24,68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67,38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72,44</a:t>
                      </a:r>
                      <a:endParaRPr lang="uk-UA" sz="900" dirty="0">
                        <a:effectLst/>
                        <a:latin typeface="Arial Narrow" pitchFamily="34" charset="0"/>
                      </a:endParaRPr>
                    </a:p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Arial Narrow" pitchFamily="34" charset="0"/>
                        </a:rPr>
                        <a:t>74,07</a:t>
                      </a:r>
                      <a:endParaRPr lang="uk-UA" sz="900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9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195486"/>
                <a:ext cx="8856984" cy="569214"/>
              </a:xfrm>
            </p:spPr>
            <p:txBody>
              <a:bodyPr>
                <a:normAutofit fontScale="90000"/>
              </a:bodyPr>
              <a:lstStyle/>
              <a:p>
                <a:r>
                  <a:rPr lang="uk-UA" dirty="0" smtClean="0">
                    <a:solidFill>
                      <a:schemeClr val="accent1"/>
                    </a:solidFill>
                  </a:rPr>
                  <a:t>Швидкість конверсії метану з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H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solidFill>
                          <a:schemeClr val="accent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O –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парою</a:t>
                </a:r>
                <a:endParaRPr lang="uk-UA" baseline="-25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195486"/>
                <a:ext cx="8856984" cy="569214"/>
              </a:xfrm>
              <a:blipFill rotWithShape="1">
                <a:blip r:embed="rId2"/>
                <a:stretch>
                  <a:fillRect t="-9677" b="-344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uk-UA" dirty="0" smtClean="0">
                    <a:latin typeface="Arial Narrow" pitchFamily="34" charset="0"/>
                  </a:rPr>
                  <a:t>На нікелевому каталізаторі </a:t>
                </a:r>
              </a:p>
              <a:p>
                <a:pPr marL="0" indent="0">
                  <a:buNone/>
                </a:pPr>
                <a:r>
                  <a:rPr lang="en-US" sz="4800" dirty="0"/>
                  <a:t>υ</a:t>
                </a:r>
                <a:r>
                  <a:rPr lang="en-US" sz="4800" dirty="0" smtClean="0">
                    <a:latin typeface="Vladimir Script" pitchFamily="66" charset="0"/>
                  </a:rPr>
                  <a:t> </a:t>
                </a:r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−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𝑑𝑝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𝐶𝐻</m:t>
                        </m:r>
                        <m:r>
                          <a:rPr lang="en-US" sz="3600" b="0" i="1" baseline="-25000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/>
                            <a:ea typeface="Cambria Math"/>
                          </a:rPr>
                          <m:t>τ</m:t>
                        </m:r>
                      </m:den>
                    </m:f>
                  </m:oMath>
                </a14:m>
                <a:r>
                  <a:rPr lang="en-US" sz="3600" dirty="0" smtClean="0"/>
                  <a:t> = 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𝐶𝐻</m:t>
                            </m:r>
                            <m:r>
                              <a:rPr lang="en-US" sz="3600" b="0" i="1" baseline="-25000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×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sz="36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𝑂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𝐻</m:t>
                            </m:r>
                            <m:r>
                              <a:rPr lang="en-US" sz="3600" b="0" i="1" baseline="-2500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3600" b="0" i="1" smtClean="0">
                            <a:latin typeface="Cambria Math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𝐻</m:t>
                        </m:r>
                        <m:r>
                          <a:rPr lang="en-US" sz="36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𝑂</m:t>
                        </m:r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:r>
                  <a:rPr lang="uk-UA" dirty="0" smtClean="0">
                    <a:latin typeface="Arial Narrow" pitchFamily="34" charset="0"/>
                  </a:rPr>
                  <a:t>При підвищеному тиску</a:t>
                </a:r>
              </a:p>
              <a:p>
                <a:pPr marL="0" indent="0">
                  <a:buNone/>
                </a:pPr>
                <a:r>
                  <a:rPr lang="en-US" sz="4800" dirty="0"/>
                  <a:t>υ</a:t>
                </a:r>
                <a:r>
                  <a:rPr lang="en-US" sz="4800" dirty="0">
                    <a:latin typeface="Vladimir Script" pitchFamily="66" charset="0"/>
                  </a:rPr>
                  <a:t> </a:t>
                </a: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− 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𝑑𝑝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𝐶𝐻</m:t>
                        </m:r>
                        <m:r>
                          <a:rPr lang="en-US" sz="3600" i="1" baseline="-2500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l-GR" sz="3600" i="1">
                            <a:latin typeface="Cambria Math"/>
                            <a:ea typeface="Cambria Math"/>
                          </a:rPr>
                          <m:t>𝜏</m:t>
                        </m:r>
                      </m:den>
                    </m:f>
                  </m:oMath>
                </a14:m>
                <a:r>
                  <a:rPr lang="uk-UA" sz="3600" dirty="0" smtClean="0"/>
                  <a:t> = </a:t>
                </a:r>
                <a:r>
                  <a:rPr lang="en-US" sz="3600" dirty="0"/>
                  <a:t>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𝐶𝐻</m:t>
                            </m:r>
                            <m:r>
                              <a:rPr lang="en-US" sz="3600" i="1" baseline="-25000">
                                <a:latin typeface="Cambria Math"/>
                              </a:rPr>
                              <m:t>4</m:t>
                            </m:r>
                          </m:e>
                        </m:d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𝐻</m:t>
                            </m:r>
                            <m:r>
                              <a:rPr lang="en-US" sz="3600" i="1" baseline="-25000"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endParaRPr lang="uk-UA" sz="3600" dirty="0" smtClean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3297" t="-106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47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Швидкість конверсії </a:t>
            </a:r>
            <a:r>
              <a:rPr lang="en-US" dirty="0" smtClean="0">
                <a:solidFill>
                  <a:schemeClr val="accent1"/>
                </a:solidFill>
              </a:rPr>
              <a:t>CO</a:t>
            </a:r>
            <a:endParaRPr lang="uk-UA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2409732"/>
                <a:ext cx="8503920" cy="88640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υ</a:t>
                </a:r>
                <a:r>
                  <a:rPr lang="en-US" sz="4000" dirty="0">
                    <a:latin typeface="Vladimir Script" pitchFamily="66" charset="0"/>
                  </a:rPr>
                  <a:t>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− 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𝑑𝑝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𝐶𝑂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l-GR" sz="3600" i="1">
                            <a:latin typeface="Cambria Math"/>
                            <a:ea typeface="Cambria Math"/>
                          </a:rPr>
                          <m:t>𝜏</m:t>
                        </m:r>
                      </m:den>
                    </m:f>
                  </m:oMath>
                </a14:m>
                <a:r>
                  <a:rPr lang="uk-UA" sz="3600" dirty="0"/>
                  <a:t> = </a:t>
                </a:r>
                <a:r>
                  <a:rPr lang="en-US" sz="3600" dirty="0"/>
                  <a:t>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i="0">
                            <a:latin typeface="Cambria Math" pitchFamily="18" charset="0"/>
                            <a:ea typeface="Cambria Math" pitchFamily="18" charset="0"/>
                          </a:rPr>
                          <m:t>p</m:t>
                        </m:r>
                        <m:r>
                          <a:rPr lang="en-US" sz="3600" b="0" i="0" smtClean="0">
                            <a:latin typeface="Cambria Math"/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 pitchFamily="18" charset="0"/>
                            <a:ea typeface="Cambria Math" pitchFamily="18" charset="0"/>
                          </a:rPr>
                          <m:t>CO</m:t>
                        </m:r>
                        <m:r>
                          <a:rPr lang="en-US" sz="3600">
                            <a:latin typeface="Cambria Math" pitchFamily="18" charset="0"/>
                            <a:ea typeface="Cambria Math" pitchFamily="18" charset="0"/>
                          </a:rPr>
                          <m:t>)−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 pitchFamily="18" charset="0"/>
                            <a:ea typeface="Cambria Math" pitchFamily="18" charset="0"/>
                          </a:rPr>
                          <m:t>p</m:t>
                        </m:r>
                        <m:r>
                          <a:rPr lang="en-US" sz="3600" baseline="16000">
                            <a:latin typeface="Cambria Math" pitchFamily="18" charset="0"/>
                            <a:ea typeface="Cambria Math" pitchFamily="18" charset="0"/>
                          </a:rPr>
                          <m:t>∗</m:t>
                        </m:r>
                        <m:r>
                          <a:rPr lang="en-US" sz="3600">
                            <a:latin typeface="Cambria Math" pitchFamily="18" charset="0"/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 pitchFamily="18" charset="0"/>
                            <a:ea typeface="Cambria Math" pitchFamily="18" charset="0"/>
                          </a:rPr>
                          <m:t>CO</m:t>
                        </m:r>
                        <m:r>
                          <a:rPr lang="en-US" sz="3600" b="0" i="0" smtClean="0">
                            <a:latin typeface="Cambria Math"/>
                            <a:ea typeface="Cambria Math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i="0">
                            <a:latin typeface="Cambria Math" pitchFamily="18" charset="0"/>
                            <a:ea typeface="Cambria Math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sz="3600" i="1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3600" i="0">
                                <a:latin typeface="Cambria Math" pitchFamily="18" charset="0"/>
                                <a:ea typeface="Cambria Math" pitchFamily="18" charset="0"/>
                              </a:rPr>
                              <m:t>H</m:t>
                            </m:r>
                            <m:r>
                              <a:rPr lang="en-US" sz="3600" i="0" baseline="-2500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36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3600" b="0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sz="3600" b="0" i="1" baseline="-25000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𝑂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uk-UA" sz="3600" dirty="0">
                  <a:latin typeface="Cambria Math" pitchFamily="18" charset="0"/>
                  <a:ea typeface="Cambria Math" pitchFamily="18" charset="0"/>
                </a:endParaRP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3212976"/>
                <a:ext cx="8503920" cy="1181872"/>
              </a:xfrm>
              <a:blipFill rotWithShape="1">
                <a:blip r:embed="rId2"/>
                <a:stretch>
                  <a:fillRect l="-2509" t="-257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5" y="313244"/>
            <a:ext cx="8880921" cy="569214"/>
          </a:xfrm>
        </p:spPr>
        <p:txBody>
          <a:bodyPr>
            <a:noAutofit/>
          </a:bodyPr>
          <a:lstStyle/>
          <a:p>
            <a:r>
              <a:rPr lang="uk-UA" sz="2600" dirty="0" smtClean="0">
                <a:solidFill>
                  <a:schemeClr val="accent1"/>
                </a:solidFill>
              </a:rPr>
              <a:t>Залежність рівноважного ступеня перетворення </a:t>
            </a:r>
            <a:r>
              <a:rPr lang="en-US" sz="2600" dirty="0" smtClean="0">
                <a:solidFill>
                  <a:schemeClr val="accent1"/>
                </a:solidFill>
              </a:rPr>
              <a:t>CO </a:t>
            </a:r>
            <a:r>
              <a:rPr lang="uk-UA" sz="2600" dirty="0" smtClean="0">
                <a:solidFill>
                  <a:schemeClr val="accent1"/>
                </a:solidFill>
              </a:rPr>
              <a:t/>
            </a:r>
            <a:br>
              <a:rPr lang="uk-UA" sz="2600" dirty="0" smtClean="0">
                <a:solidFill>
                  <a:schemeClr val="accent1"/>
                </a:solidFill>
              </a:rPr>
            </a:br>
            <a:r>
              <a:rPr lang="uk-UA" sz="2600" dirty="0" smtClean="0">
                <a:solidFill>
                  <a:schemeClr val="accent1"/>
                </a:solidFill>
              </a:rPr>
              <a:t>від співвідношення об’ємів «пара:газ» та температури</a:t>
            </a:r>
            <a:endParaRPr lang="uk-UA" sz="2600" dirty="0">
              <a:solidFill>
                <a:schemeClr val="accent1"/>
              </a:solidFill>
            </a:endParaRPr>
          </a:p>
        </p:txBody>
      </p:sp>
      <p:sp>
        <p:nvSpPr>
          <p:cNvPr id="6" name="AutoShape 6" descr="Показується FullSizeRender.jpg"/>
          <p:cNvSpPr>
            <a:spLocks noGrp="1" noChangeAspect="1" noChangeArrowheads="1"/>
          </p:cNvSpPr>
          <p:nvPr>
            <p:ph sz="half" idx="1"/>
          </p:nvPr>
        </p:nvSpPr>
        <p:spPr bwMode="auto">
          <a:xfrm rot="16200000">
            <a:off x="2519064" y="484225"/>
            <a:ext cx="3170975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uk-UA" sz="2400" dirty="0" smtClean="0"/>
              <a:t>Ступінь перетворення </a:t>
            </a:r>
            <a:r>
              <a:rPr lang="en-US" sz="2400" dirty="0" smtClean="0"/>
              <a:t>CO</a:t>
            </a:r>
            <a:r>
              <a:rPr lang="uk-UA" sz="2400" dirty="0" smtClean="0"/>
              <a:t>, %</a:t>
            </a:r>
            <a:endParaRPr lang="uk-UA" sz="24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915816" y="4374573"/>
            <a:ext cx="4874928" cy="111440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Співвідношення «пара:газ»</a:t>
            </a:r>
            <a:endParaRPr lang="uk-UA" dirty="0"/>
          </a:p>
        </p:txBody>
      </p:sp>
      <p:sp>
        <p:nvSpPr>
          <p:cNvPr id="4" name="AutoShape 2" descr="Показується FullSizeRender.jp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Показується FullSizeRender.jpg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Показується FullSizeRender.jpg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2" name="Picture 10" descr="https://gm1.ggpht.com/32PXtcAy61FV_yULoQxgMmZ6Wm3DIyYJ-MSw8KPS1Q2ZKJf8dDvwVguWhzSGCiq5QmaTH0YXtg0l6cjWct3FBIKvXL0RLXM9aEg2sh5dHd5rQSHw-U0QCwj6ycgOd7fDt2JrUj-M9zN1yd1rKecEAtB63nfE38q8Ua5SIXzgwwVKYQ0pY-jcc1lIy1F3lm0FHht_B067AYeomYwpcss9ApOwz36ADrlKVZEccdCEf7Ig4G9Dbfyal8KIi25IEiniyhcR44r_LNcy8wF0OZYkX32CZA2LMToo2FaCcaP1xdECAxBjyi-vE-o8tCesA_H70nn7yHgkIZeXkuL-1lmR2yj0SeLM4mJrnzm7EQBpBPuN2Yb4yGX46pyE-U6x16OpV2nfrp_T1_iMOwX38bFWkKpuUJlkSr347AzbPwGWkQ66ezLwvtOEn-LnBMWfGa5G8s_KsukJ76_uhdJmUYnCb2umTzyRlhRcHyFXfhcPY2iTNO5ABIvbPkW9yPFRLl0u9YrUwIUQTXg_iSq5fGbsS7lyj5YiuL-j_EQcFf0HKS7GArzIRci6d2MxsTUfV2rYnWQZewFOQAI=w1256-h583-l75-f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7"/>
          <a:stretch/>
        </p:blipFill>
        <p:spPr bwMode="auto">
          <a:xfrm>
            <a:off x="2627784" y="1275606"/>
            <a:ext cx="5018944" cy="309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7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330206</TotalTime>
  <Words>408</Words>
  <Application>Microsoft Office PowerPoint</Application>
  <PresentationFormat>Экран (16:9)</PresentationFormat>
  <Paragraphs>97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Тема: Виробництво водню та його застосування.</vt:lpstr>
      <vt:lpstr>План лекції</vt:lpstr>
      <vt:lpstr>продовження</vt:lpstr>
      <vt:lpstr>Ентальпія згоряння:</vt:lpstr>
      <vt:lpstr>Хімізм</vt:lpstr>
      <vt:lpstr>Склад газової суміші при конверсії СН4 водяною парою (p=0,1 МПа)</vt:lpstr>
      <vt:lpstr>Швидкість конверсії метану з H2O – парою</vt:lpstr>
      <vt:lpstr>Швидкість конверсії CO</vt:lpstr>
      <vt:lpstr>Залежність рівноважного ступеня перетворення CO  від співвідношення об’ємів «пара:газ» та температури</vt:lpstr>
      <vt:lpstr>Технологічна схема двоступеневої конверсії метану природного газу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Виробництво водню та його застосування.</dc:title>
  <dc:creator>Света</dc:creator>
  <cp:lastModifiedBy>Света</cp:lastModifiedBy>
  <cp:revision>17</cp:revision>
  <dcterms:created xsi:type="dcterms:W3CDTF">2014-06-14T12:10:26Z</dcterms:created>
  <dcterms:modified xsi:type="dcterms:W3CDTF">2015-02-02T10:23:59Z</dcterms:modified>
</cp:coreProperties>
</file>